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5"/>
  </p:notesMasterIdLst>
  <p:sldIdLst>
    <p:sldId id="257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518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F96DAD-7733-4AD6-86B4-1D2BFC8989B0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E740F-4227-4CB6-8DDE-1A94F51A3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8551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0A38AA-92DB-4485-ACDB-4A45B3E53B57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589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0A38AA-92DB-4485-ACDB-4A45B3E53B57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589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20.05.2024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317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20.05.2024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860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20.05.2024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7867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20.05.2024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8835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20.05.2024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1954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20.05.2024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9087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20.05.2024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8615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20.05.2024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9193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20.05.2024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7581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20.05.2024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982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20.05.2024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645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20.05.2024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7854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20.05.2024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3348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20.05.2024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6998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20.05.2024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1849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20.05.2024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207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20.05.2024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870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20.05.2024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877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20.05.2024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818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20.05.2024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016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20.05.2024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991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20.05.2024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114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20.05.2024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307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20.05.2024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830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кругленный прямоугольник 24"/>
          <p:cNvSpPr/>
          <p:nvPr/>
        </p:nvSpPr>
        <p:spPr>
          <a:xfrm>
            <a:off x="-1091" y="0"/>
            <a:ext cx="9168156" cy="83671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cap="all" dirty="0" smtClean="0">
                <a:solidFill>
                  <a:srgbClr val="1F497D"/>
                </a:solidFill>
              </a:rPr>
              <a:t>ТАРИФТІК ЖОСПАРЛАР</a:t>
            </a:r>
            <a:endParaRPr lang="ru-RU" sz="1600" b="1" cap="all" dirty="0">
              <a:solidFill>
                <a:srgbClr val="1F497D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99592" y="11247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764704"/>
            <a:ext cx="9167065" cy="6093296"/>
          </a:xfrm>
          <a:prstGeom prst="rect">
            <a:avLst/>
          </a:prstGeom>
          <a:solidFill>
            <a:schemeClr val="bg1"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9" name="Picture 5" descr="C:\Users\ajusupov\Desktop\Презентация\Самрук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0330" y="236299"/>
            <a:ext cx="1028172" cy="378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C:\Users\ajusupov\Desktop\Презентация\logo-left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15686"/>
            <a:ext cx="1601690" cy="398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9650036"/>
              </p:ext>
            </p:extLst>
          </p:nvPr>
        </p:nvGraphicFramePr>
        <p:xfrm>
          <a:off x="202734" y="548680"/>
          <a:ext cx="8737440" cy="2459763"/>
        </p:xfrm>
        <a:graphic>
          <a:graphicData uri="http://schemas.openxmlformats.org/drawingml/2006/table">
            <a:tbl>
              <a:tblPr/>
              <a:tblGrid>
                <a:gridCol w="10325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9560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7254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961673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Құрметті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тұтынушылар!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/>
                      </a:r>
                      <a:b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endParaRPr lang="ru-RU" sz="400" b="1" i="0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ctr" fontAlgn="ctr"/>
                      <a:endParaRPr lang="ru-RU" sz="100" b="1" i="0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«АлматыЭнергоСбыт»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ЖШС 2024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жылдың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01 </a:t>
                      </a:r>
                      <a:r>
                        <a:rPr lang="kk-KZ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мамырдан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бастап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Алматы 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қаласының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тұтынушылары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үшін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келесі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тарифтердің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қолданылатыны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туралы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хабарлайды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:</a:t>
                      </a:r>
                    </a:p>
                  </a:txBody>
                  <a:tcPr marL="4471" marR="4471" marT="44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635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Тарифтеу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8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түрлері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Критерийлер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Тұтыну </a:t>
                      </a:r>
                      <a:r>
                        <a:rPr lang="ru-RU" sz="8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нормасы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/>
                      </a:r>
                      <a:b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</a:t>
                      </a:r>
                      <a:r>
                        <a:rPr lang="ru-RU" sz="8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тұрғынға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8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кВтс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</a:t>
                      </a:r>
                      <a:r>
                        <a:rPr lang="ru-RU" sz="8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кВтс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үшін тариф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0306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ҚҚС-пен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ҚҚС-</a:t>
                      </a:r>
                      <a:r>
                        <a:rPr lang="ru-RU" sz="8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сыз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1639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900" b="1" i="0" u="sng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Тұтынушы </a:t>
                      </a:r>
                      <a:r>
                        <a:rPr lang="ru-RU" sz="900" b="1" i="0" u="sng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топтары</a:t>
                      </a:r>
                      <a:r>
                        <a:rPr lang="ru-RU" sz="900" b="1" i="0" u="sng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1" i="0" u="sng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бойынша</a:t>
                      </a:r>
                      <a:r>
                        <a:rPr lang="ru-RU" sz="900" b="1" i="0" u="sng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1" i="0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сараланған тарифтер</a:t>
                      </a:r>
                      <a:endParaRPr lang="ru-RU" sz="900" b="1" i="0" u="sng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lvl="0" algn="just" defTabSz="914400" rtl="0" eaLnBrk="1" fontAlgn="ctr" latinLnBrk="0" hangingPunct="1"/>
                      <a:r>
                        <a:rPr lang="en-US" sz="900" b="1" i="0" u="none" strike="noStrike" kern="12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1" i="0" u="none" strike="noStrike" kern="12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   </a:t>
                      </a:r>
                      <a:r>
                        <a:rPr lang="kk-KZ" sz="900" b="1" i="0" u="none" strike="noStrike" kern="12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900" b="1" i="0" u="none" strike="noStrike" kern="12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  <a:r>
                        <a:rPr lang="kk-KZ" sz="900" b="1" i="0" u="none" strike="noStrike" kern="12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топ – Тұрмыстық тұтынушылар (электр энергиясын тауарларды, жұмыстарды өндірумен (сатумен) және қызметтерді ұсынумен байланысты емес өз мұқтаждары үшін пайдаланатын және үйде/пәтерде тұратын әрбір адамға тұтыну көлеміне қарай тарифті саралауды пайдаланбайтын жеке тұлғалар)</a:t>
                      </a:r>
                      <a:endParaRPr lang="ru-RU" sz="900" b="1" i="0" u="none" strike="noStrike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r>
                        <a:rPr lang="kk-KZ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kk-KZ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62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r>
                        <a:rPr lang="kk-KZ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kk-KZ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55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91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   </a:t>
                      </a:r>
                      <a:r>
                        <a:rPr lang="kk-KZ" sz="9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 топ -  Э</a:t>
                      </a:r>
                      <a:r>
                        <a:rPr lang="ru-RU" sz="9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лектр</a:t>
                      </a:r>
                      <a:r>
                        <a:rPr lang="ru-RU" sz="9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энергиясын </a:t>
                      </a:r>
                      <a:r>
                        <a:rPr lang="ru-RU" sz="9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тұрмыстық </a:t>
                      </a:r>
                      <a:r>
                        <a:rPr lang="ru-RU" sz="9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емес </a:t>
                      </a:r>
                      <a:r>
                        <a:rPr lang="ru-RU" sz="9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мұқтаждар</a:t>
                      </a:r>
                      <a:r>
                        <a:rPr lang="ru-RU" sz="900" b="1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үшін пайдаланатын </a:t>
                      </a:r>
                      <a:r>
                        <a:rPr lang="ru-RU" sz="9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тұтынушылар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32,</a:t>
                      </a:r>
                      <a:r>
                        <a:rPr lang="kk-KZ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89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kk-KZ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37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63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   </a:t>
                      </a:r>
                      <a:r>
                        <a:rPr lang="kk-KZ" sz="900" b="1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3</a:t>
                      </a:r>
                      <a:r>
                        <a:rPr lang="en-US" sz="900" b="1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kk-KZ" sz="900" b="1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топ - </a:t>
                      </a:r>
                      <a:r>
                        <a:rPr lang="ru-RU" sz="900" b="1" i="0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Мемлекеттік</a:t>
                      </a:r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1" i="0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бюджеттен</a:t>
                      </a:r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1" i="0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қаржыландырылатын заңды </a:t>
                      </a:r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тұлғалар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36,</a:t>
                      </a:r>
                      <a:r>
                        <a:rPr lang="kk-KZ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66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r>
                        <a:rPr lang="kk-KZ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kk-KZ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6356">
                <a:tc vMerge="1">
                  <a:txBody>
                    <a:bodyPr/>
                    <a:lstStyle/>
                    <a:p>
                      <a:pPr algn="ctr" fontAlgn="ctr"/>
                      <a:endParaRPr lang="ru-RU" sz="900" b="1" i="0" u="sng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   </a:t>
                      </a:r>
                      <a:r>
                        <a:rPr lang="kk-KZ" sz="9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4</a:t>
                      </a:r>
                      <a:r>
                        <a:rPr lang="en-US" sz="900" b="1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1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топ - </a:t>
                      </a:r>
                      <a:r>
                        <a:rPr lang="ru-RU" sz="900" b="1" i="0" u="none" strike="noStrike" baseline="0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Әлеуметтік</a:t>
                      </a:r>
                      <a:r>
                        <a:rPr lang="ru-RU" sz="900" b="1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1" i="0" u="none" strike="noStrike" baseline="0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маңызы</a:t>
                      </a:r>
                      <a:r>
                        <a:rPr lang="ru-RU" sz="900" b="1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бар </a:t>
                      </a:r>
                      <a:r>
                        <a:rPr lang="ru-RU" sz="900" b="1" i="0" u="none" strike="noStrike" baseline="0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азық-түлік</a:t>
                      </a:r>
                      <a:r>
                        <a:rPr lang="ru-RU" sz="900" b="1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1" i="0" u="none" strike="noStrike" baseline="0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тауарларын</a:t>
                      </a:r>
                      <a:r>
                        <a:rPr lang="ru-RU" sz="900" b="1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1" i="0" u="none" strike="noStrike" baseline="0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өндіретін</a:t>
                      </a:r>
                      <a:r>
                        <a:rPr lang="ru-RU" sz="900" b="1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1" i="0" u="none" strike="noStrike" baseline="0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тұтынушылар</a:t>
                      </a:r>
                      <a:r>
                        <a:rPr lang="ru-RU" sz="900" b="1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(</a:t>
                      </a:r>
                      <a:r>
                        <a:rPr lang="kk-KZ" sz="900" b="1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ӘМАТ</a:t>
                      </a:r>
                      <a:r>
                        <a:rPr lang="ru-RU" sz="900" b="1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)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31,</a:t>
                      </a:r>
                      <a:r>
                        <a:rPr lang="kk-KZ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36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r>
                        <a:rPr lang="kk-KZ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kk-KZ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06262573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706394"/>
              </p:ext>
            </p:extLst>
          </p:nvPr>
        </p:nvGraphicFramePr>
        <p:xfrm>
          <a:off x="202734" y="3036441"/>
          <a:ext cx="8737440" cy="3704927"/>
        </p:xfrm>
        <a:graphic>
          <a:graphicData uri="http://schemas.openxmlformats.org/drawingml/2006/table">
            <a:tbl>
              <a:tblPr/>
              <a:tblGrid>
                <a:gridCol w="10325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9560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7254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194925">
                <a:tc rowSpan="1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I </a:t>
                      </a:r>
                      <a:r>
                        <a:rPr lang="kk-KZ" sz="9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топқа</a:t>
                      </a:r>
                      <a:r>
                        <a:rPr lang="kk-KZ" sz="900" b="1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арналған </a:t>
                      </a:r>
                      <a:r>
                        <a:rPr lang="kk-KZ" sz="900" b="1" i="0" u="sng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тұтыну көлеміне қарай </a:t>
                      </a:r>
                      <a:r>
                        <a:rPr lang="kk-KZ" sz="900" b="1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сараланған тарифтер</a:t>
                      </a:r>
                      <a:endParaRPr lang="ru-RU" sz="900" b="1" i="0" u="none" strike="noStrike" dirty="0" smtClean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Тұрмыстық тұтынушылар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(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электр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энергиясын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тауарларды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,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жұмыстарды өндірумен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(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сатумен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)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және қызметтерді ұсынумен байланысты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емес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өз мұқтаждары үшін пайдаланатын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жеке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тұлғалар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)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Электр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плиталарын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пайдаланбайтын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тұтынушылар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деңгей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90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r>
                        <a:rPr lang="kk-KZ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kk-KZ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94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kk-KZ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49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деңгей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90-нан 160-қа </a:t>
                      </a:r>
                      <a:r>
                        <a:rPr lang="ru-RU" sz="10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дейін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34,34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30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kk-KZ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22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деңгей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160-тан </a:t>
                      </a:r>
                      <a:r>
                        <a:rPr lang="ru-RU" sz="10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жоғары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42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kk-KZ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93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r>
                        <a:rPr lang="kk-KZ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kk-KZ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93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Электр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плиталарын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пайдаланатын тұтынушылар,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сондай-ақ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орталықтандырылған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ыстық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сумен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жабдықталмаған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үйлердің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тұрғындары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және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орталықтандырылған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газбен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жабдықтау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жүйесі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жұмыс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істемейтін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бұрын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газдандырылған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үйлердің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тұрғындары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жылумен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жабдықтаушы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газбен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жабдықтаушы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ұйымдардың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немесе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тиісті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өңірдің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жергілікті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атқарушы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органдарының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ақпараты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негізінде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деңгей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115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kk-KZ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kk-KZ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94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23</a:t>
                      </a:r>
                      <a:r>
                        <a:rPr kumimoji="0" 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kk-KZ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16</a:t>
                      </a:r>
                      <a:endParaRPr kumimoji="0" lang="ru-RU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41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деңгей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115-тен 190-ға </a:t>
                      </a:r>
                      <a:r>
                        <a:rPr lang="ru-RU" sz="10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дейін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34,34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30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kk-KZ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212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деңгей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190-нан </a:t>
                      </a:r>
                      <a:r>
                        <a:rPr lang="ru-RU" sz="10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жоғары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42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kk-KZ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93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r>
                        <a:rPr lang="kk-KZ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kk-KZ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493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Тұрмыстық тұтынушылар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(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электр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энергиясын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baseline="0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ө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з мұқтаждары үшін пайдаланатын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жеке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тұлғалар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) </a:t>
                      </a:r>
                      <a:r>
                        <a:rPr lang="ru-RU" sz="900" b="1" i="0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жалғыз тұратын зейнеткерлер</a:t>
                      </a:r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, </a:t>
                      </a:r>
                      <a:r>
                        <a:rPr lang="ru-RU" sz="900" b="1" i="0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мүгедектер, </a:t>
                      </a:r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ҰОС </a:t>
                      </a:r>
                      <a:r>
                        <a:rPr lang="ru-RU" sz="900" b="1" i="0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қатысушылары және оларға теңестірілген тұлғалар санатына</a:t>
                      </a:r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1" i="0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жататын</a:t>
                      </a:r>
                      <a:endParaRPr lang="ru-RU" sz="900" b="0" i="0" u="none" strike="noStrike" dirty="0" smtClean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Электр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плиталарын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пайдаланбайтын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тұтынушылар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деңгей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115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kk-KZ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kk-KZ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94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23</a:t>
                      </a:r>
                      <a:r>
                        <a:rPr kumimoji="0" 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kk-KZ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16</a:t>
                      </a:r>
                      <a:endParaRPr kumimoji="0" lang="ru-RU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41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деңгей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115-тен 160-қа </a:t>
                      </a:r>
                      <a:r>
                        <a:rPr lang="ru-RU" sz="10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дейін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34,34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30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kk-KZ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493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деңгей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160-тан </a:t>
                      </a:r>
                      <a:r>
                        <a:rPr lang="ru-RU" sz="10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жоғары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42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kk-KZ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93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r>
                        <a:rPr lang="kk-KZ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kk-KZ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028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Электр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плиталарын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пайдаланатын тұтынушылар,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сондай-ақ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орталықтандырылған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ыстық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сумен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жабдықталмаған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үйлердің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тұрғындары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және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орталықтандырылған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газбен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жабдықтау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жүйесі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жұмыс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істемейтін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бұрын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газдандырылған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үйлердің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тұрғындары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жылумен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жабдықтаушы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газбен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жабдықтаушы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ұйымдардың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немесе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тиісті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өңірдің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жергілікті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атқарушы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органдарының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ақпараты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негізінде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деңгей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140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kk-KZ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kk-KZ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94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23</a:t>
                      </a:r>
                      <a:r>
                        <a:rPr kumimoji="0" 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kk-KZ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16</a:t>
                      </a:r>
                      <a:endParaRPr kumimoji="0" lang="ru-RU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263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деңгей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140-тан 190-ға </a:t>
                      </a:r>
                      <a:r>
                        <a:rPr lang="ru-RU" sz="10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дейін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34,34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30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kk-KZ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571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деңгей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190-нан </a:t>
                      </a:r>
                      <a:r>
                        <a:rPr lang="ru-RU" sz="10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жоғары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42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kk-KZ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93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r>
                        <a:rPr lang="kk-KZ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kk-KZ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804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кругленный прямоугольник 24"/>
          <p:cNvSpPr/>
          <p:nvPr/>
        </p:nvSpPr>
        <p:spPr>
          <a:xfrm>
            <a:off x="-1091" y="0"/>
            <a:ext cx="9145091" cy="83671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cap="all" dirty="0" smtClean="0">
                <a:solidFill>
                  <a:srgbClr val="1F497D"/>
                </a:solidFill>
              </a:rPr>
              <a:t>ТАРИФТІК ЖОСПАРЛАР</a:t>
            </a:r>
            <a:endParaRPr lang="ru-RU" sz="1600" b="1" cap="all" dirty="0">
              <a:solidFill>
                <a:srgbClr val="1F497D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99592" y="11247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764704"/>
            <a:ext cx="9167065" cy="6093296"/>
          </a:xfrm>
          <a:prstGeom prst="rect">
            <a:avLst/>
          </a:prstGeom>
          <a:solidFill>
            <a:schemeClr val="bg1"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9" name="Picture 5" descr="C:\Users\ajusupov\Desktop\Презентация\Самрук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0330" y="236299"/>
            <a:ext cx="1028172" cy="378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C:\Users\ajusupov\Desktop\Презентация\logo-left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15686"/>
            <a:ext cx="1601690" cy="398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9792588"/>
              </p:ext>
            </p:extLst>
          </p:nvPr>
        </p:nvGraphicFramePr>
        <p:xfrm>
          <a:off x="107505" y="476673"/>
          <a:ext cx="8928990" cy="2809598"/>
        </p:xfrm>
        <a:graphic>
          <a:graphicData uri="http://schemas.openxmlformats.org/drawingml/2006/table">
            <a:tbl>
              <a:tblPr/>
              <a:tblGrid>
                <a:gridCol w="10552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660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2270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8683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1085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8728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219882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Құрметті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тұтынушылар!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/>
                      </a:r>
                      <a:b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endParaRPr lang="ru-RU" sz="400" b="1" i="0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ctr" fontAlgn="ctr"/>
                      <a:endParaRPr lang="ru-RU" sz="100" b="1" i="0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«АлматыЭнергоСбыт» ЖШС 2024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жылдың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01</a:t>
                      </a:r>
                      <a:r>
                        <a:rPr lang="kk-KZ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kk-KZ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мамырдан</a:t>
                      </a:r>
                      <a:r>
                        <a:rPr lang="kk-KZ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бастап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Алматы 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облысы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/>
                      </a:r>
                      <a:b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тұтынушылары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үшін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келесі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тарифтерд</a:t>
                      </a:r>
                      <a:r>
                        <a:rPr lang="kk-KZ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ің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қолданылатыны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туралы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хабарлайды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:</a:t>
                      </a:r>
                    </a:p>
                  </a:txBody>
                  <a:tcPr marL="4471" marR="4471" marT="44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962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Тарифтеу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8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түрлері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Критерийлер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Тұтыну </a:t>
                      </a:r>
                      <a:r>
                        <a:rPr lang="ru-RU" sz="8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нормасы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/>
                      </a:r>
                      <a:b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</a:t>
                      </a:r>
                      <a:r>
                        <a:rPr lang="ru-RU" sz="8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тұрғынға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8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кВтс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</a:t>
                      </a:r>
                      <a:r>
                        <a:rPr lang="ru-RU" sz="8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кВтс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үшін тариф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32149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ҚҚС-пен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ҚҚС-</a:t>
                      </a:r>
                      <a:r>
                        <a:rPr lang="ru-RU" sz="8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сыз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6256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900" b="1" i="0" u="sng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Тұтынушы топтары</a:t>
                      </a:r>
                      <a:r>
                        <a:rPr lang="ru-RU" sz="900" b="1" i="0" u="sng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1" i="0" u="sng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бойынша</a:t>
                      </a:r>
                      <a:r>
                        <a:rPr lang="ru-RU" sz="900" b="1" i="0" u="sng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1" i="0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сараланған тарифтер</a:t>
                      </a:r>
                      <a:endParaRPr lang="ru-RU" sz="900" b="1" i="0" u="sng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lvl="0" algn="just" defTabSz="914400" rtl="0" eaLnBrk="1" fontAlgn="ctr" latinLnBrk="0" hangingPunct="1"/>
                      <a:r>
                        <a:rPr lang="en-US" sz="900" b="1" i="0" u="none" strike="noStrike" kern="12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1" i="0" u="none" strike="noStrike" kern="12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   </a:t>
                      </a:r>
                      <a:r>
                        <a:rPr lang="kk-KZ" sz="900" b="1" i="0" u="none" strike="noStrike" kern="12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900" b="1" i="0" u="none" strike="noStrike" kern="12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  <a:r>
                        <a:rPr lang="kk-KZ" sz="900" b="1" i="0" u="none" strike="noStrike" kern="12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топ – Тұрмыстық тұтынушылар (электр энергиясын тауарларды, жұмыстарды өндірумен (сатумен) және қызметтерді ұсынумен байланысты емес өз мұқтаждары үшін пайдаланатын және үйде/пәтерде тұратын әрбір адамға тұтыну көлеміне қарай тарифті саралауды пайдаланбайтын жеке тұлғалар)</a:t>
                      </a:r>
                      <a:endParaRPr lang="ru-RU" sz="900" b="1" i="0" u="none" strike="noStrike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r>
                        <a:rPr lang="kk-KZ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kk-KZ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62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r>
                        <a:rPr lang="kk-KZ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kk-KZ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55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27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   </a:t>
                      </a:r>
                      <a:r>
                        <a:rPr lang="kk-KZ" sz="9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 топ -  Э</a:t>
                      </a:r>
                      <a:r>
                        <a:rPr lang="ru-RU" sz="9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лектр</a:t>
                      </a:r>
                      <a:r>
                        <a:rPr lang="ru-RU" sz="9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энергиясын </a:t>
                      </a:r>
                      <a:r>
                        <a:rPr lang="ru-RU" sz="9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тұрмыстық </a:t>
                      </a:r>
                      <a:r>
                        <a:rPr lang="ru-RU" sz="9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емес </a:t>
                      </a:r>
                      <a:r>
                        <a:rPr lang="ru-RU" sz="9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мұқтаждар</a:t>
                      </a:r>
                      <a:r>
                        <a:rPr lang="ru-RU" sz="900" b="1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үшін пайдаланатын </a:t>
                      </a:r>
                      <a:r>
                        <a:rPr lang="ru-RU" sz="9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тұтынушылар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32,</a:t>
                      </a:r>
                      <a:r>
                        <a:rPr lang="kk-KZ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89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kk-KZ" sz="1050" b="0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37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96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   </a:t>
                      </a:r>
                      <a:r>
                        <a:rPr lang="kk-KZ" sz="900" b="1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3топ - </a:t>
                      </a:r>
                      <a:r>
                        <a:rPr lang="ru-RU" sz="900" b="1" i="0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Мемлекеттік</a:t>
                      </a:r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1" i="0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бюджеттен</a:t>
                      </a:r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1" i="0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қаржыландырылатын заңды </a:t>
                      </a:r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тұлғалар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36,</a:t>
                      </a:r>
                      <a:r>
                        <a:rPr lang="kk-KZ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66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r>
                        <a:rPr lang="kk-KZ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kk-KZ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9624">
                <a:tc vMerge="1">
                  <a:txBody>
                    <a:bodyPr/>
                    <a:lstStyle/>
                    <a:p>
                      <a:pPr algn="ctr" fontAlgn="ctr"/>
                      <a:endParaRPr lang="ru-RU" sz="900" b="1" i="0" u="sng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   </a:t>
                      </a:r>
                      <a:r>
                        <a:rPr lang="kk-KZ" sz="9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4</a:t>
                      </a:r>
                      <a:r>
                        <a:rPr lang="en-US" sz="900" b="1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kk-KZ" sz="900" b="1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топ -</a:t>
                      </a:r>
                      <a:r>
                        <a:rPr lang="en-US" sz="900" b="1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kk-KZ" sz="900" b="1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1" i="0" u="none" strike="noStrike" baseline="0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Әлеуметтік</a:t>
                      </a:r>
                      <a:r>
                        <a:rPr lang="ru-RU" sz="900" b="1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1" i="0" u="none" strike="noStrike" baseline="0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маңызы</a:t>
                      </a:r>
                      <a:r>
                        <a:rPr lang="ru-RU" sz="900" b="1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бар </a:t>
                      </a:r>
                      <a:r>
                        <a:rPr lang="ru-RU" sz="900" b="1" i="0" u="none" strike="noStrike" baseline="0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азық-түлік</a:t>
                      </a:r>
                      <a:r>
                        <a:rPr lang="ru-RU" sz="900" b="1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1" i="0" u="none" strike="noStrike" baseline="0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тауарларын</a:t>
                      </a:r>
                      <a:r>
                        <a:rPr lang="ru-RU" sz="900" b="1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1" i="0" u="none" strike="noStrike" baseline="0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өндіретін</a:t>
                      </a:r>
                      <a:r>
                        <a:rPr lang="ru-RU" sz="900" b="1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1" i="0" u="none" strike="noStrike" baseline="0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тұтынушылар</a:t>
                      </a:r>
                      <a:r>
                        <a:rPr lang="ru-RU" sz="900" b="1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(</a:t>
                      </a:r>
                      <a:r>
                        <a:rPr lang="kk-KZ" sz="900" b="1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ӘМАТ</a:t>
                      </a:r>
                      <a:r>
                        <a:rPr lang="ru-RU" sz="900" b="1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)</a:t>
                      </a:r>
                      <a:endParaRPr lang="ru-RU" sz="900" b="1" i="0" u="none" strike="noStrike" dirty="0" smtClean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31,</a:t>
                      </a:r>
                      <a:r>
                        <a:rPr lang="kk-KZ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36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r>
                        <a:rPr lang="kk-KZ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kk-KZ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01045428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613142"/>
              </p:ext>
            </p:extLst>
          </p:nvPr>
        </p:nvGraphicFramePr>
        <p:xfrm>
          <a:off x="106959" y="3302838"/>
          <a:ext cx="8928990" cy="3477636"/>
        </p:xfrm>
        <a:graphic>
          <a:graphicData uri="http://schemas.openxmlformats.org/drawingml/2006/table">
            <a:tbl>
              <a:tblPr/>
              <a:tblGrid>
                <a:gridCol w="10552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660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2270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3586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5097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1085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8728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220312">
                <a:tc rowSpan="1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I </a:t>
                      </a:r>
                      <a:r>
                        <a:rPr lang="kk-KZ" sz="9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топқа</a:t>
                      </a:r>
                      <a:r>
                        <a:rPr lang="kk-KZ" sz="900" b="1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арналған </a:t>
                      </a:r>
                      <a:r>
                        <a:rPr lang="kk-KZ" sz="900" b="1" i="0" u="sng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тұтыну көлеміне қарай </a:t>
                      </a:r>
                      <a:r>
                        <a:rPr lang="kk-KZ" sz="900" b="1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сараланған тарифтер</a:t>
                      </a:r>
                      <a:endParaRPr lang="ru-RU" sz="900" b="1" i="0" u="none" strike="noStrike" dirty="0" smtClean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Тұрмыстық тұтынушылар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(электр энергиясын тауарларды,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жұмыстарды өндірумен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(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сатумен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)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және қызметтерді ұсынумен байланысты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емес өз мұқтаждары үшін пайдаланатын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жеке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тұлғалар)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Электр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плиталарын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пайдаланбайтын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тұтынушылар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деңгей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r>
                        <a:rPr lang="kk-KZ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kk-KZ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94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kk-KZ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76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деңгей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70-тен 130-ға </a:t>
                      </a:r>
                      <a:r>
                        <a:rPr lang="ru-RU" sz="10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дейін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34,34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30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kk-KZ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99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деңгей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130-дан </a:t>
                      </a:r>
                      <a:r>
                        <a:rPr lang="ru-RU" sz="10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жоғары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42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kk-KZ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93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r>
                        <a:rPr lang="kk-KZ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kk-KZ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505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Электр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плиталарын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пайдаланатын тұтынушылар,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сондай-ақ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орталықтандырылған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ыстық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сумен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жабдықталмаған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үйлердің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тұрғындары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және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орталықтандырылған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газбен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жабдықтау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жүйесі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жұмыс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істемейтін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бұрын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газдандырылған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үйлердің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тұрғындары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жылумен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жабдықтаушы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газбен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жабдықтаушы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ұйымдардың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немесе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тиісті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өңірдің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жергілікті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атқарушы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органдарының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ақпараты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негізінде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деңгей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kk-KZ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kk-KZ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94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23</a:t>
                      </a:r>
                      <a:r>
                        <a:rPr kumimoji="0" 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kk-KZ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16</a:t>
                      </a:r>
                      <a:endParaRPr kumimoji="0" lang="ru-RU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72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деңгей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80-нен 150-ге </a:t>
                      </a:r>
                      <a:r>
                        <a:rPr lang="ru-RU" sz="10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дейін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34,34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30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kk-KZ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04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деңгей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150-ден </a:t>
                      </a:r>
                      <a:r>
                        <a:rPr lang="ru-RU" sz="10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жоғары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42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kk-KZ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93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r>
                        <a:rPr lang="kk-KZ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kk-KZ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505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Тұрмыстық тұтынушылар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(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электр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энергиясын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baseline="0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ө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з мұқтаждары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үшін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пайдаланатын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жеке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тұлғалар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) </a:t>
                      </a:r>
                      <a:r>
                        <a:rPr lang="ru-RU" sz="900" b="1" i="0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жалғыз </a:t>
                      </a:r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тұратын </a:t>
                      </a:r>
                      <a:r>
                        <a:rPr lang="ru-RU" sz="900" b="1" i="0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зейнеткерлер</a:t>
                      </a:r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, </a:t>
                      </a:r>
                      <a:r>
                        <a:rPr lang="ru-RU" sz="900" b="1" i="0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мүгедектер, </a:t>
                      </a:r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ҰОС </a:t>
                      </a:r>
                      <a:r>
                        <a:rPr lang="ru-RU" sz="900" b="1" i="0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қатысушылары </a:t>
                      </a:r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және </a:t>
                      </a:r>
                      <a:r>
                        <a:rPr lang="ru-RU" sz="900" b="1" i="0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оларға теңестірілген тұлғалар санатына</a:t>
                      </a:r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1" i="0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жататын</a:t>
                      </a:r>
                      <a:endParaRPr lang="ru-RU" sz="900" b="0" i="0" u="none" strike="noStrike" dirty="0" smtClean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Электр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плиталарын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пайдаланбайтын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тұтынушылар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деңгей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kk-KZ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kk-KZ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94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23</a:t>
                      </a:r>
                      <a:r>
                        <a:rPr kumimoji="0" 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kk-KZ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16</a:t>
                      </a:r>
                      <a:endParaRPr kumimoji="0" lang="ru-RU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72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деңгей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100-ден 130-ға </a:t>
                      </a:r>
                      <a:r>
                        <a:rPr lang="ru-RU" sz="10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дейін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34,34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30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kk-KZ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505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деңгей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130-дан </a:t>
                      </a:r>
                      <a:r>
                        <a:rPr lang="ru-RU" sz="10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жоғары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42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kk-KZ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93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r>
                        <a:rPr lang="kk-KZ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kk-KZ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505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Электр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плиталарын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пайдаланатын тұтынушылар,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сондай-ақ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орталықтандырылған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ыстық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сумен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жабдықталмаған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үйлердің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тұрғындары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және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орталықтандырылған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газбен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жабдықтау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жүйесі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жұмыс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істемейтін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бұрын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газдандырылған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үйлердің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тұрғындары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жылумен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жабдықтаушы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газбен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жабдықтаушы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ұйымдардың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немесе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тиісті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өңірдің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жергілікті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атқарушы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органдарының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ақпараты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негізінде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деңгей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kk-KZ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kk-KZ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94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23</a:t>
                      </a:r>
                      <a:r>
                        <a:rPr kumimoji="0" lang="en-US" sz="105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kk-KZ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16</a:t>
                      </a:r>
                      <a:endParaRPr kumimoji="0" lang="ru-RU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872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деңгей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120-дан 150-ге </a:t>
                      </a:r>
                      <a:r>
                        <a:rPr lang="ru-RU" sz="10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дейін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34,34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30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kk-KZ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5704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деңгей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150-ден </a:t>
                      </a:r>
                      <a:r>
                        <a:rPr lang="ru-RU" sz="10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жоғары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42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kk-KZ" sz="105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93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r>
                        <a:rPr lang="kk-KZ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kk-KZ" sz="105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71" marR="4471" marT="4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923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757</Words>
  <Application>Microsoft Office PowerPoint</Application>
  <PresentationFormat>Экран (4:3)</PresentationFormat>
  <Paragraphs>160</Paragraphs>
  <Slides>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</vt:i4>
      </vt:variant>
    </vt:vector>
  </HeadingPairs>
  <TitlesOfParts>
    <vt:vector size="4" baseType="lpstr">
      <vt:lpstr>1_Тема Office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АЭС Жакупова Индира Мусаевна</dc:creator>
  <cp:lastModifiedBy>АЭС Дюсебаева Индира Танатовна</cp:lastModifiedBy>
  <cp:revision>11</cp:revision>
  <dcterms:created xsi:type="dcterms:W3CDTF">2023-04-07T09:40:41Z</dcterms:created>
  <dcterms:modified xsi:type="dcterms:W3CDTF">2024-05-20T09:23:37Z</dcterms:modified>
</cp:coreProperties>
</file>